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"/>
  </p:notesMasterIdLst>
  <p:sldIdLst>
    <p:sldId id="276" r:id="rId2"/>
  </p:sldIdLst>
  <p:sldSz cx="12192000" cy="6858000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4D333-CBF4-4988-887E-E33C16C37A7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022D02-2BEF-4F50-8E0A-8D4A6A178DB2}">
      <dgm:prSet phldrT="[Text]" custT="1"/>
      <dgm:spPr>
        <a:ln w="38100"/>
      </dgm:spPr>
      <dgm:t>
        <a:bodyPr/>
        <a:lstStyle/>
        <a:p>
          <a:r>
            <a:rPr lang="en-US" sz="1600" b="0" cap="al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Coagulopathy</a:t>
          </a:r>
        </a:p>
      </dgm:t>
    </dgm:pt>
    <dgm:pt modelId="{506F2D96-6FC8-4662-9930-F311075206EB}" type="parTrans" cxnId="{D2BF1415-2825-4A33-A982-EC4C199EF4E5}">
      <dgm:prSet/>
      <dgm:spPr/>
      <dgm:t>
        <a:bodyPr/>
        <a:lstStyle/>
        <a:p>
          <a:endParaRPr lang="en-US"/>
        </a:p>
      </dgm:t>
    </dgm:pt>
    <dgm:pt modelId="{8FECDD49-B75E-4F0A-986F-46D218E27B0D}" type="sibTrans" cxnId="{D2BF1415-2825-4A33-A982-EC4C199EF4E5}">
      <dgm:prSet/>
      <dgm:spPr>
        <a:solidFill>
          <a:srgbClr val="FFFF00"/>
        </a:solidFill>
        <a:ln w="28575">
          <a:solidFill>
            <a:schemeClr val="bg1"/>
          </a:solidFill>
        </a:ln>
      </dgm:spPr>
      <dgm:t>
        <a:bodyPr/>
        <a:lstStyle/>
        <a:p>
          <a:endParaRPr lang="en-US" dirty="0"/>
        </a:p>
      </dgm:t>
    </dgm:pt>
    <dgm:pt modelId="{CB4A283B-7FE4-49C5-8509-954796A3CF5F}">
      <dgm:prSet phldrT="[Text]" custT="1"/>
      <dgm:spPr>
        <a:ln w="38100"/>
      </dgm:spPr>
      <dgm:t>
        <a:bodyPr/>
        <a:lstStyle/>
        <a:p>
          <a:r>
            <a:rPr lang="en-US" sz="1600" cap="al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Hypothermia</a:t>
          </a:r>
        </a:p>
      </dgm:t>
    </dgm:pt>
    <dgm:pt modelId="{D690CB63-1D19-41E5-B6F0-97578E110B1B}" type="parTrans" cxnId="{8A904E17-DB59-454C-B6FC-57537BDCCE4E}">
      <dgm:prSet/>
      <dgm:spPr/>
      <dgm:t>
        <a:bodyPr/>
        <a:lstStyle/>
        <a:p>
          <a:endParaRPr lang="en-US"/>
        </a:p>
      </dgm:t>
    </dgm:pt>
    <dgm:pt modelId="{990F5F07-C887-4DC5-B10B-4AB91A7836BA}" type="sibTrans" cxnId="{8A904E17-DB59-454C-B6FC-57537BDCCE4E}">
      <dgm:prSet/>
      <dgm:spPr>
        <a:solidFill>
          <a:srgbClr val="FFFF00"/>
        </a:solidFill>
        <a:ln w="28575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598C8075-DB22-4E6F-84B1-3DE051744B0A}">
      <dgm:prSet phldrT="[Text]" custT="1"/>
      <dgm:spPr>
        <a:ln w="38100"/>
      </dgm:spPr>
      <dgm:t>
        <a:bodyPr/>
        <a:lstStyle/>
        <a:p>
          <a:r>
            <a:rPr lang="en-US" sz="1600" b="0" cap="al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Acidosis</a:t>
          </a:r>
        </a:p>
      </dgm:t>
    </dgm:pt>
    <dgm:pt modelId="{982DC8DA-B37C-4515-9D9B-83E4A1D22EC0}" type="parTrans" cxnId="{2D79156E-7BE4-413B-A44F-12A8B8D7C3FB}">
      <dgm:prSet/>
      <dgm:spPr/>
      <dgm:t>
        <a:bodyPr/>
        <a:lstStyle/>
        <a:p>
          <a:endParaRPr lang="en-US"/>
        </a:p>
      </dgm:t>
    </dgm:pt>
    <dgm:pt modelId="{7A23F0B3-53EB-4FCF-B790-051266D86ECB}" type="sibTrans" cxnId="{2D79156E-7BE4-413B-A44F-12A8B8D7C3FB}">
      <dgm:prSet/>
      <dgm:spPr>
        <a:solidFill>
          <a:srgbClr val="FFFF00"/>
        </a:solidFill>
        <a:ln w="28575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7553996-7283-4526-B97A-3D3FADA0B779}" type="pres">
      <dgm:prSet presAssocID="{6744D333-CBF4-4988-887E-E33C16C37A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A6AC7-7528-40E0-86B4-F0256007848F}" type="pres">
      <dgm:prSet presAssocID="{95022D02-2BEF-4F50-8E0A-8D4A6A178DB2}" presName="node" presStyleLbl="node1" presStyleIdx="0" presStyleCnt="3" custScaleX="132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DA03-6F2C-4962-9007-006928047458}" type="pres">
      <dgm:prSet presAssocID="{8FECDD49-B75E-4F0A-986F-46D218E27B0D}" presName="sibTrans" presStyleLbl="sibTrans2D1" presStyleIdx="0" presStyleCnt="3" custLinFactNeighborX="50284" custLinFactNeighborY="-20938"/>
      <dgm:spPr/>
      <dgm:t>
        <a:bodyPr/>
        <a:lstStyle/>
        <a:p>
          <a:endParaRPr lang="en-US"/>
        </a:p>
      </dgm:t>
    </dgm:pt>
    <dgm:pt modelId="{7B8458F1-CA34-4098-9649-B7EF3E709789}" type="pres">
      <dgm:prSet presAssocID="{8FECDD49-B75E-4F0A-986F-46D218E27B0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7A3CF2D-2C9F-47A9-AF0A-4B04963A6818}" type="pres">
      <dgm:prSet presAssocID="{CB4A283B-7FE4-49C5-8509-954796A3CF5F}" presName="node" presStyleLbl="node1" presStyleIdx="1" presStyleCnt="3" custScaleX="96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3E6A0-E186-4C84-AB40-2791A92D5830}" type="pres">
      <dgm:prSet presAssocID="{990F5F07-C887-4DC5-B10B-4AB91A7836B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DF03F96-30E4-447B-8A0F-0F03FA6D4477}" type="pres">
      <dgm:prSet presAssocID="{990F5F07-C887-4DC5-B10B-4AB91A7836B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82B4E65-CAF0-4F58-99CA-DCFC78678B8D}" type="pres">
      <dgm:prSet presAssocID="{598C8075-DB22-4E6F-84B1-3DE051744B0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C5670-4BCD-441B-BA69-E88B2B444A91}" type="pres">
      <dgm:prSet presAssocID="{7A23F0B3-53EB-4FCF-B790-051266D86ECB}" presName="sibTrans" presStyleLbl="sibTrans2D1" presStyleIdx="2" presStyleCnt="3" custLinFactNeighborX="-47831" custLinFactNeighborY="-20938"/>
      <dgm:spPr/>
      <dgm:t>
        <a:bodyPr/>
        <a:lstStyle/>
        <a:p>
          <a:endParaRPr lang="en-US"/>
        </a:p>
      </dgm:t>
    </dgm:pt>
    <dgm:pt modelId="{E16A5AFE-53BC-4DA7-B2A3-5A9004FDE29E}" type="pres">
      <dgm:prSet presAssocID="{7A23F0B3-53EB-4FCF-B790-051266D86EC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D6B938E-0C51-40BE-98B2-A1526BD4F533}" type="presOf" srcId="{7A23F0B3-53EB-4FCF-B790-051266D86ECB}" destId="{E16A5AFE-53BC-4DA7-B2A3-5A9004FDE29E}" srcOrd="1" destOrd="0" presId="urn:microsoft.com/office/officeart/2005/8/layout/cycle7"/>
    <dgm:cxn modelId="{68A89249-95F3-4E8B-B592-C8009D621613}" type="presOf" srcId="{990F5F07-C887-4DC5-B10B-4AB91A7836BA}" destId="{2DF03F96-30E4-447B-8A0F-0F03FA6D4477}" srcOrd="1" destOrd="0" presId="urn:microsoft.com/office/officeart/2005/8/layout/cycle7"/>
    <dgm:cxn modelId="{AC21B191-0146-42CF-80AD-68832738C1BB}" type="presOf" srcId="{CB4A283B-7FE4-49C5-8509-954796A3CF5F}" destId="{37A3CF2D-2C9F-47A9-AF0A-4B04963A6818}" srcOrd="0" destOrd="0" presId="urn:microsoft.com/office/officeart/2005/8/layout/cycle7"/>
    <dgm:cxn modelId="{D2BF1415-2825-4A33-A982-EC4C199EF4E5}" srcId="{6744D333-CBF4-4988-887E-E33C16C37A72}" destId="{95022D02-2BEF-4F50-8E0A-8D4A6A178DB2}" srcOrd="0" destOrd="0" parTransId="{506F2D96-6FC8-4662-9930-F311075206EB}" sibTransId="{8FECDD49-B75E-4F0A-986F-46D218E27B0D}"/>
    <dgm:cxn modelId="{DEA89C89-59E6-4E37-8744-00F2527601C7}" type="presOf" srcId="{990F5F07-C887-4DC5-B10B-4AB91A7836BA}" destId="{B753E6A0-E186-4C84-AB40-2791A92D5830}" srcOrd="0" destOrd="0" presId="urn:microsoft.com/office/officeart/2005/8/layout/cycle7"/>
    <dgm:cxn modelId="{CCCD60A0-2CA7-4FB4-9018-D35FC7C0857B}" type="presOf" srcId="{598C8075-DB22-4E6F-84B1-3DE051744B0A}" destId="{B82B4E65-CAF0-4F58-99CA-DCFC78678B8D}" srcOrd="0" destOrd="0" presId="urn:microsoft.com/office/officeart/2005/8/layout/cycle7"/>
    <dgm:cxn modelId="{C35F592A-D386-4370-B455-FFAFE0B6D0B8}" type="presOf" srcId="{8FECDD49-B75E-4F0A-986F-46D218E27B0D}" destId="{8E99DA03-6F2C-4962-9007-006928047458}" srcOrd="0" destOrd="0" presId="urn:microsoft.com/office/officeart/2005/8/layout/cycle7"/>
    <dgm:cxn modelId="{0050947B-799D-4358-8750-1F4FCA55102B}" type="presOf" srcId="{6744D333-CBF4-4988-887E-E33C16C37A72}" destId="{D7553996-7283-4526-B97A-3D3FADA0B779}" srcOrd="0" destOrd="0" presId="urn:microsoft.com/office/officeart/2005/8/layout/cycle7"/>
    <dgm:cxn modelId="{2D79156E-7BE4-413B-A44F-12A8B8D7C3FB}" srcId="{6744D333-CBF4-4988-887E-E33C16C37A72}" destId="{598C8075-DB22-4E6F-84B1-3DE051744B0A}" srcOrd="2" destOrd="0" parTransId="{982DC8DA-B37C-4515-9D9B-83E4A1D22EC0}" sibTransId="{7A23F0B3-53EB-4FCF-B790-051266D86ECB}"/>
    <dgm:cxn modelId="{8A904E17-DB59-454C-B6FC-57537BDCCE4E}" srcId="{6744D333-CBF4-4988-887E-E33C16C37A72}" destId="{CB4A283B-7FE4-49C5-8509-954796A3CF5F}" srcOrd="1" destOrd="0" parTransId="{D690CB63-1D19-41E5-B6F0-97578E110B1B}" sibTransId="{990F5F07-C887-4DC5-B10B-4AB91A7836BA}"/>
    <dgm:cxn modelId="{C1B621E0-965A-442B-8CF7-1756A2759898}" type="presOf" srcId="{7A23F0B3-53EB-4FCF-B790-051266D86ECB}" destId="{933C5670-4BCD-441B-BA69-E88B2B444A91}" srcOrd="0" destOrd="0" presId="urn:microsoft.com/office/officeart/2005/8/layout/cycle7"/>
    <dgm:cxn modelId="{6B5CBAA2-48A3-4B92-899A-5DE70315395F}" type="presOf" srcId="{8FECDD49-B75E-4F0A-986F-46D218E27B0D}" destId="{7B8458F1-CA34-4098-9649-B7EF3E709789}" srcOrd="1" destOrd="0" presId="urn:microsoft.com/office/officeart/2005/8/layout/cycle7"/>
    <dgm:cxn modelId="{6D6A94DC-15BD-4EA4-86F9-3FDE4B6EDFF3}" type="presOf" srcId="{95022D02-2BEF-4F50-8E0A-8D4A6A178DB2}" destId="{D2FA6AC7-7528-40E0-86B4-F0256007848F}" srcOrd="0" destOrd="0" presId="urn:microsoft.com/office/officeart/2005/8/layout/cycle7"/>
    <dgm:cxn modelId="{79850105-2FE2-4F5C-BA90-F9CE8BCDDD10}" type="presParOf" srcId="{D7553996-7283-4526-B97A-3D3FADA0B779}" destId="{D2FA6AC7-7528-40E0-86B4-F0256007848F}" srcOrd="0" destOrd="0" presId="urn:microsoft.com/office/officeart/2005/8/layout/cycle7"/>
    <dgm:cxn modelId="{E0B35302-408C-4C67-814C-095BF2E5E43A}" type="presParOf" srcId="{D7553996-7283-4526-B97A-3D3FADA0B779}" destId="{8E99DA03-6F2C-4962-9007-006928047458}" srcOrd="1" destOrd="0" presId="urn:microsoft.com/office/officeart/2005/8/layout/cycle7"/>
    <dgm:cxn modelId="{1ECC92B0-FFA5-4B21-A024-E7B04FD88ABA}" type="presParOf" srcId="{8E99DA03-6F2C-4962-9007-006928047458}" destId="{7B8458F1-CA34-4098-9649-B7EF3E709789}" srcOrd="0" destOrd="0" presId="urn:microsoft.com/office/officeart/2005/8/layout/cycle7"/>
    <dgm:cxn modelId="{65D03F38-3214-4AFA-9DF6-E65D4045C077}" type="presParOf" srcId="{D7553996-7283-4526-B97A-3D3FADA0B779}" destId="{37A3CF2D-2C9F-47A9-AF0A-4B04963A6818}" srcOrd="2" destOrd="0" presId="urn:microsoft.com/office/officeart/2005/8/layout/cycle7"/>
    <dgm:cxn modelId="{B4577D07-2C1F-488C-98AF-6198D4EBC0D9}" type="presParOf" srcId="{D7553996-7283-4526-B97A-3D3FADA0B779}" destId="{B753E6A0-E186-4C84-AB40-2791A92D5830}" srcOrd="3" destOrd="0" presId="urn:microsoft.com/office/officeart/2005/8/layout/cycle7"/>
    <dgm:cxn modelId="{FCF6E3F8-AD64-4B6D-9835-4D726C94338F}" type="presParOf" srcId="{B753E6A0-E186-4C84-AB40-2791A92D5830}" destId="{2DF03F96-30E4-447B-8A0F-0F03FA6D4477}" srcOrd="0" destOrd="0" presId="urn:microsoft.com/office/officeart/2005/8/layout/cycle7"/>
    <dgm:cxn modelId="{41296C93-2F2C-407F-9452-69F4870E73EF}" type="presParOf" srcId="{D7553996-7283-4526-B97A-3D3FADA0B779}" destId="{B82B4E65-CAF0-4F58-99CA-DCFC78678B8D}" srcOrd="4" destOrd="0" presId="urn:microsoft.com/office/officeart/2005/8/layout/cycle7"/>
    <dgm:cxn modelId="{22CB064F-0658-4ED3-BCD5-D1FA96CDF34A}" type="presParOf" srcId="{D7553996-7283-4526-B97A-3D3FADA0B779}" destId="{933C5670-4BCD-441B-BA69-E88B2B444A91}" srcOrd="5" destOrd="0" presId="urn:microsoft.com/office/officeart/2005/8/layout/cycle7"/>
    <dgm:cxn modelId="{723D6291-E16F-4E01-85A2-C861D80A1497}" type="presParOf" srcId="{933C5670-4BCD-441B-BA69-E88B2B444A91}" destId="{E16A5AFE-53BC-4DA7-B2A3-5A9004FDE29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A6AC7-7528-40E0-86B4-F0256007848F}">
      <dsp:nvSpPr>
        <dsp:cNvPr id="0" name=""/>
        <dsp:cNvSpPr/>
      </dsp:nvSpPr>
      <dsp:spPr>
        <a:xfrm>
          <a:off x="1235263" y="618584"/>
          <a:ext cx="2443874" cy="91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cap="al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Coagulopathy</a:t>
          </a:r>
        </a:p>
      </dsp:txBody>
      <dsp:txXfrm>
        <a:off x="1262191" y="645512"/>
        <a:ext cx="2390018" cy="865522"/>
      </dsp:txXfrm>
    </dsp:sp>
    <dsp:sp modelId="{8E99DA03-6F2C-4962-9007-006928047458}">
      <dsp:nvSpPr>
        <dsp:cNvPr id="0" name=""/>
        <dsp:cNvSpPr/>
      </dsp:nvSpPr>
      <dsp:spPr>
        <a:xfrm rot="3600000">
          <a:off x="3219119" y="2164832"/>
          <a:ext cx="987322" cy="321782"/>
        </a:xfrm>
        <a:prstGeom prst="leftRightArrow">
          <a:avLst>
            <a:gd name="adj1" fmla="val 60000"/>
            <a:gd name="adj2" fmla="val 50000"/>
          </a:avLst>
        </a:prstGeom>
        <a:solidFill>
          <a:srgbClr val="FFFF00"/>
        </a:solidFill>
        <a:ln w="28575"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315654" y="2229188"/>
        <a:ext cx="794252" cy="193070"/>
      </dsp:txXfrm>
    </dsp:sp>
    <dsp:sp modelId="{37A3CF2D-2C9F-47A9-AF0A-4B04963A6818}">
      <dsp:nvSpPr>
        <dsp:cNvPr id="0" name=""/>
        <dsp:cNvSpPr/>
      </dsp:nvSpPr>
      <dsp:spPr>
        <a:xfrm>
          <a:off x="3092503" y="3248234"/>
          <a:ext cx="1765850" cy="91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cap="al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Hypothermia</a:t>
          </a:r>
        </a:p>
      </dsp:txBody>
      <dsp:txXfrm>
        <a:off x="3119431" y="3275162"/>
        <a:ext cx="1711994" cy="865522"/>
      </dsp:txXfrm>
    </dsp:sp>
    <dsp:sp modelId="{B753E6A0-E186-4C84-AB40-2791A92D5830}">
      <dsp:nvSpPr>
        <dsp:cNvPr id="0" name=""/>
        <dsp:cNvSpPr/>
      </dsp:nvSpPr>
      <dsp:spPr>
        <a:xfrm rot="10800000">
          <a:off x="1981766" y="3547032"/>
          <a:ext cx="987322" cy="321782"/>
        </a:xfrm>
        <a:prstGeom prst="leftRightArrow">
          <a:avLst>
            <a:gd name="adj1" fmla="val 60000"/>
            <a:gd name="adj2" fmla="val 50000"/>
          </a:avLst>
        </a:prstGeom>
        <a:solidFill>
          <a:srgbClr val="FFFF00"/>
        </a:solidFill>
        <a:ln w="28575"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078301" y="3611388"/>
        <a:ext cx="794252" cy="193070"/>
      </dsp:txXfrm>
    </dsp:sp>
    <dsp:sp modelId="{B82B4E65-CAF0-4F58-99CA-DCFC78678B8D}">
      <dsp:nvSpPr>
        <dsp:cNvPr id="0" name=""/>
        <dsp:cNvSpPr/>
      </dsp:nvSpPr>
      <dsp:spPr>
        <a:xfrm>
          <a:off x="19593" y="3248234"/>
          <a:ext cx="1838757" cy="91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cap="all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Acidosis</a:t>
          </a:r>
        </a:p>
      </dsp:txBody>
      <dsp:txXfrm>
        <a:off x="46521" y="3275162"/>
        <a:ext cx="1784901" cy="865522"/>
      </dsp:txXfrm>
    </dsp:sp>
    <dsp:sp modelId="{933C5670-4BCD-441B-BA69-E88B2B444A91}">
      <dsp:nvSpPr>
        <dsp:cNvPr id="0" name=""/>
        <dsp:cNvSpPr/>
      </dsp:nvSpPr>
      <dsp:spPr>
        <a:xfrm rot="18000000">
          <a:off x="732178" y="2164832"/>
          <a:ext cx="987322" cy="321782"/>
        </a:xfrm>
        <a:prstGeom prst="leftRightArrow">
          <a:avLst>
            <a:gd name="adj1" fmla="val 60000"/>
            <a:gd name="adj2" fmla="val 50000"/>
          </a:avLst>
        </a:prstGeom>
        <a:solidFill>
          <a:srgbClr val="FFFF00"/>
        </a:solidFill>
        <a:ln w="28575"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828713" y="2229188"/>
        <a:ext cx="794252" cy="193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36CF158C-D4C5-4292-8242-5E727AA15F54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03263"/>
            <a:ext cx="6257925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55" tIns="47028" rIns="94055" bIns="470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7264"/>
            <a:ext cx="5661660" cy="4222671"/>
          </a:xfrm>
          <a:prstGeom prst="rect">
            <a:avLst/>
          </a:prstGeom>
        </p:spPr>
        <p:txBody>
          <a:bodyPr vert="horz" lIns="94055" tIns="47028" rIns="94055" bIns="470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532F680A-9D9A-4694-BA5F-386F7EE5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3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5545933"/>
            <a:ext cx="12195177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1676400"/>
            <a:ext cx="51816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3203574"/>
            <a:ext cx="51816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6"/>
            <a:ext cx="12192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3" y="5502670"/>
            <a:ext cx="12192088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3632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5545933"/>
            <a:ext cx="12195177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633788"/>
            <a:ext cx="103632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36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6"/>
            <a:ext cx="12192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3" y="5502670"/>
            <a:ext cx="12192088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914400" y="1536192"/>
            <a:ext cx="48768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6400800" y="1536192"/>
            <a:ext cx="48768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4876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535113"/>
            <a:ext cx="4876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914400" y="2209800"/>
            <a:ext cx="4876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876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5010152"/>
            <a:ext cx="9918700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1" y="4973411"/>
            <a:ext cx="10233156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4381499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61" y="5347021"/>
            <a:ext cx="4568308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5010152"/>
            <a:ext cx="9918700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08" y="609600"/>
            <a:ext cx="451104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4973411"/>
            <a:ext cx="10233156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096000" y="609600"/>
            <a:ext cx="51816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901699" y="1527048"/>
            <a:ext cx="451104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0" y="609601"/>
            <a:ext cx="51816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02208" y="609600"/>
            <a:ext cx="451104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02209" y="1524000"/>
            <a:ext cx="4508500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1"/>
            <a:ext cx="103632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0" y="6416676"/>
            <a:ext cx="2641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FE696F3-4AF9-48B2-BB3E-A0A9FBF94D15}" type="datetimeFigureOut">
              <a:rPr lang="en-US" smtClean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16676"/>
            <a:ext cx="38608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416676"/>
            <a:ext cx="609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1C0C4C5-B195-4875-9E4F-547F842991C7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6145078" y="1573077"/>
            <a:ext cx="5132522" cy="461849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39768" y="1019245"/>
            <a:ext cx="7242874" cy="52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7432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sz="2000" b="1" dirty="0">
                <a:solidFill>
                  <a:srgbClr val="00B0F0"/>
                </a:solidFill>
              </a:rPr>
              <a:t>Acidosis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pPr marL="1144588" lvl="3" indent="-271463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  <a:tabLst>
                <a:tab pos="1598613" algn="l"/>
              </a:tabLst>
            </a:pPr>
            <a:r>
              <a:rPr lang="en-US" sz="1600" b="1" dirty="0">
                <a:solidFill>
                  <a:srgbClr val="FFFF00"/>
                </a:solidFill>
                <a:sym typeface="Symbol" panose="05050102010706020507" pitchFamily="18" charset="2"/>
              </a:rPr>
              <a:t></a:t>
            </a:r>
            <a:r>
              <a:rPr lang="en-US" sz="1600" dirty="0">
                <a:solidFill>
                  <a:srgbClr val="FFFFFF"/>
                </a:solidFill>
                <a:sym typeface="Symbol" panose="05050102010706020507" pitchFamily="18" charset="2"/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perfusion &amp; hypoxia </a:t>
            </a:r>
            <a:r>
              <a:rPr lang="en-US" sz="1600" dirty="0">
                <a:solidFill>
                  <a:srgbClr val="FFFFFF"/>
                </a:solidFill>
                <a:sym typeface="Wingdings" panose="05000000000000000000" pitchFamily="2" charset="2"/>
              </a:rPr>
              <a:t>  </a:t>
            </a:r>
            <a:r>
              <a:rPr lang="en-US" sz="1600" dirty="0">
                <a:solidFill>
                  <a:srgbClr val="FFFF0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rgbClr val="FFFFFF"/>
                </a:solidFill>
                <a:sym typeface="Symbol" panose="05050102010706020507" pitchFamily="18" charset="2"/>
              </a:rPr>
              <a:t> </a:t>
            </a:r>
            <a:r>
              <a:rPr lang="en-US" sz="1600" dirty="0">
                <a:solidFill>
                  <a:srgbClr val="FFFFFF"/>
                </a:solidFill>
                <a:sym typeface="Wingdings" panose="05000000000000000000" pitchFamily="2" charset="2"/>
              </a:rPr>
              <a:t>Lactic Acid </a:t>
            </a:r>
          </a:p>
          <a:p>
            <a:pPr marL="1144588" lvl="3" indent="-271463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  <a:tabLst>
                <a:tab pos="1598613" algn="l"/>
              </a:tabLst>
            </a:pPr>
            <a:r>
              <a:rPr lang="en-US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1600" dirty="0">
                <a:solidFill>
                  <a:srgbClr val="FFFFFF"/>
                </a:solidFill>
              </a:rPr>
              <a:t> cardiac output, response to vasopressors</a:t>
            </a:r>
          </a:p>
          <a:p>
            <a:pPr marL="1144588" lvl="3" indent="-271463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  <a:tabLst>
                <a:tab pos="1598613" algn="l"/>
              </a:tabLst>
            </a:pPr>
            <a:r>
              <a:rPr lang="en-US" sz="1600" b="1" dirty="0">
                <a:solidFill>
                  <a:srgbClr val="FFFF0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rgbClr val="FFFFFF"/>
                </a:solidFill>
                <a:sym typeface="Symbol" panose="05050102010706020507" pitchFamily="18" charset="2"/>
              </a:rPr>
              <a:t> Respiratory rate to clear excess H+ ions</a:t>
            </a:r>
          </a:p>
          <a:p>
            <a:pPr marL="1144588" lvl="3" indent="-271463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  <a:tabLst>
                <a:tab pos="1598613" algn="l"/>
              </a:tabLst>
            </a:pPr>
            <a:r>
              <a:rPr lang="en-US" sz="1600" dirty="0">
                <a:solidFill>
                  <a:srgbClr val="FFC000"/>
                </a:solidFill>
              </a:rPr>
              <a:t>Minimize crystalloid, especially Normal Saline</a:t>
            </a:r>
          </a:p>
          <a:p>
            <a:pPr marL="742950" lvl="1" indent="-27432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b="1" dirty="0">
                <a:solidFill>
                  <a:srgbClr val="00B0F0"/>
                </a:solidFill>
              </a:rPr>
              <a:t>Acute coagulopathy</a:t>
            </a:r>
          </a:p>
          <a:p>
            <a:pPr marL="1143000" lvl="2" indent="-27432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sz="1600" dirty="0"/>
              <a:t>Dilutional (minimize crystalloid)</a:t>
            </a:r>
          </a:p>
          <a:p>
            <a:pPr marL="1143000" lvl="2" indent="-27432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sz="1600" dirty="0"/>
              <a:t>Consumptive – early hemorrhage control – </a:t>
            </a:r>
            <a:r>
              <a:rPr lang="en-US" sz="1600" dirty="0">
                <a:solidFill>
                  <a:srgbClr val="FFC000"/>
                </a:solidFill>
              </a:rPr>
              <a:t>tourniquet &amp; OR</a:t>
            </a:r>
          </a:p>
          <a:p>
            <a:pPr marL="1143000" lvl="2" indent="-27432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sz="1600" dirty="0">
                <a:solidFill>
                  <a:srgbClr val="FFC000"/>
                </a:solidFill>
              </a:rPr>
              <a:t>Early administration of Plasma, Cryoprecipitate, &amp; Platelets (1:1:1)</a:t>
            </a:r>
          </a:p>
          <a:p>
            <a:pPr marL="1143000" lvl="2" indent="-27432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sz="1600" dirty="0" err="1">
                <a:solidFill>
                  <a:srgbClr val="FFC000"/>
                </a:solidFill>
              </a:rPr>
              <a:t>Thromboelastography</a:t>
            </a:r>
            <a:r>
              <a:rPr lang="en-US" sz="1600" dirty="0">
                <a:solidFill>
                  <a:srgbClr val="FFC000"/>
                </a:solidFill>
              </a:rPr>
              <a:t> (TEG) detects fibrinolysis, Treat with TXA</a:t>
            </a:r>
          </a:p>
          <a:p>
            <a:pPr marL="742950" lvl="1" indent="-27432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b="1" dirty="0">
                <a:solidFill>
                  <a:srgbClr val="00B0F0"/>
                </a:solidFill>
              </a:rPr>
              <a:t>Hypothermia</a:t>
            </a:r>
            <a:r>
              <a:rPr lang="en-US" sz="1200" b="1" dirty="0">
                <a:solidFill>
                  <a:srgbClr val="00B0F0"/>
                </a:solidFill>
              </a:rPr>
              <a:t> </a:t>
            </a:r>
          </a:p>
          <a:p>
            <a:pPr marL="1144588" lvl="3" indent="-27305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sz="1600" dirty="0">
                <a:solidFill>
                  <a:srgbClr val="FFFFFF"/>
                </a:solidFill>
              </a:rPr>
              <a:t>Hypothermia = &lt;35</a:t>
            </a:r>
            <a:r>
              <a:rPr lang="en-US" sz="1600" baseline="30000" dirty="0">
                <a:solidFill>
                  <a:srgbClr val="FFFFFF"/>
                </a:solidFill>
              </a:rPr>
              <a:t>o</a:t>
            </a:r>
            <a:r>
              <a:rPr lang="en-US" sz="1600" dirty="0">
                <a:solidFill>
                  <a:srgbClr val="FFFFFF"/>
                </a:solidFill>
              </a:rPr>
              <a:t>,   &lt;32</a:t>
            </a:r>
            <a:r>
              <a:rPr lang="en-US" sz="1600" baseline="30000" dirty="0">
                <a:solidFill>
                  <a:srgbClr val="FFFFFF"/>
                </a:solidFill>
              </a:rPr>
              <a:t>o</a:t>
            </a:r>
            <a:r>
              <a:rPr lang="en-US" sz="1600" dirty="0">
                <a:solidFill>
                  <a:srgbClr val="FFFFFF"/>
                </a:solidFill>
              </a:rPr>
              <a:t> = Mortality</a:t>
            </a:r>
          </a:p>
          <a:p>
            <a:pPr marL="1144588" lvl="3" indent="-27305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sz="1600" dirty="0">
                <a:solidFill>
                  <a:srgbClr val="FFFFFF"/>
                </a:solidFill>
              </a:rPr>
              <a:t>Impairs clotting and vasopressor function</a:t>
            </a:r>
          </a:p>
          <a:p>
            <a:pPr marL="1144588" lvl="3" indent="-273050">
              <a:spcBef>
                <a:spcPts val="700"/>
              </a:spcBef>
              <a:buClr>
                <a:srgbClr val="86CE24"/>
              </a:buClr>
              <a:buSzPct val="85000"/>
              <a:buFont typeface="Wingdings 3" pitchFamily="18" charset="2"/>
              <a:buChar char=""/>
            </a:pPr>
            <a:r>
              <a:rPr lang="en-US" sz="1600" dirty="0">
                <a:solidFill>
                  <a:srgbClr val="FFC000"/>
                </a:solidFill>
              </a:rPr>
              <a:t>Remove wet clothing, warm all </a:t>
            </a:r>
            <a:r>
              <a:rPr lang="en-US" sz="1600" dirty="0" smtClean="0">
                <a:solidFill>
                  <a:srgbClr val="FFC000"/>
                </a:solidFill>
              </a:rPr>
              <a:t>fluids(Level 1 or </a:t>
            </a:r>
            <a:r>
              <a:rPr lang="en-US" sz="1600" dirty="0" err="1" smtClean="0">
                <a:solidFill>
                  <a:srgbClr val="FFC000"/>
                </a:solidFill>
              </a:rPr>
              <a:t>Alsius</a:t>
            </a:r>
            <a:r>
              <a:rPr lang="en-US" sz="1600" dirty="0" smtClean="0">
                <a:solidFill>
                  <a:srgbClr val="FFC000"/>
                </a:solidFill>
              </a:rPr>
              <a:t> Catheter)</a:t>
            </a:r>
            <a:endParaRPr lang="en-US" sz="1600" dirty="0">
              <a:solidFill>
                <a:srgbClr val="FFC000"/>
              </a:solidFill>
            </a:endParaRPr>
          </a:p>
          <a:p>
            <a:pPr marL="1325880" lvl="3">
              <a:spcBef>
                <a:spcPts val="700"/>
              </a:spcBef>
              <a:buClr>
                <a:srgbClr val="86CE24"/>
              </a:buClr>
              <a:buSzPct val="85000"/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3431" y="188248"/>
            <a:ext cx="92232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/>
                  </a:outerShdw>
                </a:effectLst>
              </a:rPr>
              <a:t>Breaking Bad…Trauma’s Lethal Triad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ED0FEF71-9E5C-4D15-9BAB-CDE41F0619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772967"/>
              </p:ext>
            </p:extLst>
          </p:nvPr>
        </p:nvGraphicFramePr>
        <p:xfrm>
          <a:off x="262088" y="850113"/>
          <a:ext cx="4877948" cy="4786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ctagon 8">
            <a:extLst>
              <a:ext uri="{FF2B5EF4-FFF2-40B4-BE49-F238E27FC236}">
                <a16:creationId xmlns="" xmlns:a16="http://schemas.microsoft.com/office/drawing/2014/main" id="{449F1836-3601-4B91-A010-7E36F57D7E10}"/>
              </a:ext>
            </a:extLst>
          </p:cNvPr>
          <p:cNvSpPr/>
          <p:nvPr/>
        </p:nvSpPr>
        <p:spPr>
          <a:xfrm>
            <a:off x="2036849" y="2684106"/>
            <a:ext cx="1365726" cy="1287337"/>
          </a:xfrm>
          <a:prstGeom prst="octagon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363393620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772</TotalTime>
  <Words>104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Gill Sans MT</vt:lpstr>
      <vt:lpstr>Symbol</vt:lpstr>
      <vt:lpstr>Times New Roman</vt:lpstr>
      <vt:lpstr>Wingdings</vt:lpstr>
      <vt:lpstr>Wingdings 3</vt:lpstr>
      <vt:lpstr>Urban Pop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CARE and TRAUMA INSTITUTE UPDATE</dc:title>
  <dc:creator>Alison Wilson</dc:creator>
  <cp:lastModifiedBy>Riley, Christopher</cp:lastModifiedBy>
  <cp:revision>56</cp:revision>
  <cp:lastPrinted>2017-06-08T19:00:25Z</cp:lastPrinted>
  <dcterms:created xsi:type="dcterms:W3CDTF">2017-02-22T15:45:52Z</dcterms:created>
  <dcterms:modified xsi:type="dcterms:W3CDTF">2017-06-22T18:39:27Z</dcterms:modified>
</cp:coreProperties>
</file>